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5" r:id="rId11"/>
    <p:sldId id="267" r:id="rId12"/>
    <p:sldId id="268" r:id="rId13"/>
    <p:sldId id="271" r:id="rId14"/>
    <p:sldId id="274" r:id="rId15"/>
    <p:sldId id="270" r:id="rId16"/>
    <p:sldId id="273" r:id="rId17"/>
    <p:sldId id="272" r:id="rId18"/>
    <p:sldId id="276" r:id="rId19"/>
    <p:sldId id="269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0FC-267B-4624-BE74-4A2ACDC26F12}" type="datetimeFigureOut">
              <a:rPr lang="pl-PL" smtClean="0"/>
              <a:pPr/>
              <a:t>2015-04-08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1404-3427-45C0-B376-D766604C91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0FC-267B-4624-BE74-4A2ACDC26F12}" type="datetimeFigureOut">
              <a:rPr lang="pl-PL" smtClean="0"/>
              <a:pPr/>
              <a:t>2015-04-08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1404-3427-45C0-B376-D766604C91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0FC-267B-4624-BE74-4A2ACDC26F12}" type="datetimeFigureOut">
              <a:rPr lang="pl-PL" smtClean="0"/>
              <a:pPr/>
              <a:t>2015-04-08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1404-3427-45C0-B376-D766604C91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0FC-267B-4624-BE74-4A2ACDC26F12}" type="datetimeFigureOut">
              <a:rPr lang="pl-PL" smtClean="0"/>
              <a:pPr/>
              <a:t>2015-04-08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1404-3427-45C0-B376-D766604C91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0FC-267B-4624-BE74-4A2ACDC26F12}" type="datetimeFigureOut">
              <a:rPr lang="pl-PL" smtClean="0"/>
              <a:pPr/>
              <a:t>2015-04-08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1404-3427-45C0-B376-D766604C91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0FC-267B-4624-BE74-4A2ACDC26F12}" type="datetimeFigureOut">
              <a:rPr lang="pl-PL" smtClean="0"/>
              <a:pPr/>
              <a:t>2015-04-08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1404-3427-45C0-B376-D766604C91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0FC-267B-4624-BE74-4A2ACDC26F12}" type="datetimeFigureOut">
              <a:rPr lang="pl-PL" smtClean="0"/>
              <a:pPr/>
              <a:t>2015-04-08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1404-3427-45C0-B376-D766604C91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0FC-267B-4624-BE74-4A2ACDC26F12}" type="datetimeFigureOut">
              <a:rPr lang="pl-PL" smtClean="0"/>
              <a:pPr/>
              <a:t>2015-04-08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1404-3427-45C0-B376-D766604C91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0FC-267B-4624-BE74-4A2ACDC26F12}" type="datetimeFigureOut">
              <a:rPr lang="pl-PL" smtClean="0"/>
              <a:pPr/>
              <a:t>2015-04-08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1404-3427-45C0-B376-D766604C91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0FC-267B-4624-BE74-4A2ACDC26F12}" type="datetimeFigureOut">
              <a:rPr lang="pl-PL" smtClean="0"/>
              <a:pPr/>
              <a:t>2015-04-08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1404-3427-45C0-B376-D766604C91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0FC-267B-4624-BE74-4A2ACDC26F12}" type="datetimeFigureOut">
              <a:rPr lang="pl-PL" smtClean="0"/>
              <a:pPr/>
              <a:t>2015-04-08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1404-3427-45C0-B376-D766604C91F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D10FC-267B-4624-BE74-4A2ACDC26F12}" type="datetimeFigureOut">
              <a:rPr lang="pl-PL" smtClean="0"/>
              <a:pPr/>
              <a:t>2015-04-08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11404-3427-45C0-B376-D766604C91F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4214818"/>
            <a:ext cx="6400800" cy="1752600"/>
          </a:xfrm>
        </p:spPr>
        <p:txBody>
          <a:bodyPr/>
          <a:lstStyle/>
          <a:p>
            <a:r>
              <a:rPr lang="pl-PL" dirty="0" smtClean="0"/>
              <a:t>Matematyka dla Ciekawych Świata</a:t>
            </a:r>
          </a:p>
          <a:p>
            <a:r>
              <a:rPr lang="pl-PL" dirty="0" smtClean="0"/>
              <a:t>09.04.2015</a:t>
            </a:r>
            <a:endParaRPr lang="pl-PL" dirty="0"/>
          </a:p>
        </p:txBody>
      </p:sp>
      <p:sp>
        <p:nvSpPr>
          <p:cNvPr id="4" name="Rectangle 3"/>
          <p:cNvSpPr/>
          <p:nvPr/>
        </p:nvSpPr>
        <p:spPr>
          <a:xfrm>
            <a:off x="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800" dirty="0" smtClean="0"/>
              <a:t>"Enigma-logo" by Enigma-logo.jpg: NSAderivative work: Gregor Shapiro - Enigma-logo.jpg. Licensed under Public Domain via Wikimedia Commons - http://commons.wikimedia.org/wiki/File:Enigma-logo.svg#/media/File:Enigma-logo.svg</a:t>
            </a:r>
            <a:endParaRPr lang="pl-PL" sz="800" dirty="0"/>
          </a:p>
        </p:txBody>
      </p:sp>
      <p:pic>
        <p:nvPicPr>
          <p:cNvPr id="5" name="Picture 4" descr="702px-Enigma-logo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42852"/>
            <a:ext cx="7714160" cy="33845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Wynalezienie Enigmy</a:t>
            </a:r>
            <a:endParaRPr lang="pl-PL" dirty="0"/>
          </a:p>
        </p:txBody>
      </p:sp>
      <p:pic>
        <p:nvPicPr>
          <p:cNvPr id="3074" name="Picture 2" descr="C:\Users\jeremi\Pictures\Scherb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2381250" cy="30003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572008"/>
            <a:ext cx="28825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30 </a:t>
            </a:r>
            <a:r>
              <a:rPr lang="pl-PL" sz="1100" dirty="0" smtClean="0"/>
              <a:t>Października</a:t>
            </a:r>
            <a:r>
              <a:rPr lang="en-US" sz="1100" dirty="0" smtClean="0"/>
              <a:t> 1878 – 13 Ma</a:t>
            </a:r>
            <a:r>
              <a:rPr lang="pl-PL" sz="1100" dirty="0" smtClean="0"/>
              <a:t>ja</a:t>
            </a:r>
            <a:r>
              <a:rPr lang="en-US" sz="1100" dirty="0" smtClean="0"/>
              <a:t> 1929</a:t>
            </a:r>
            <a:endParaRPr lang="pl-PL" sz="1100" dirty="0"/>
          </a:p>
        </p:txBody>
      </p:sp>
      <p:sp>
        <p:nvSpPr>
          <p:cNvPr id="6" name="Rectangle 5"/>
          <p:cNvSpPr/>
          <p:nvPr/>
        </p:nvSpPr>
        <p:spPr>
          <a:xfrm>
            <a:off x="214282" y="4286256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Arthur Scherbius</a:t>
            </a:r>
            <a:endParaRPr lang="pl-PL" dirty="0"/>
          </a:p>
        </p:txBody>
      </p:sp>
      <p:pic>
        <p:nvPicPr>
          <p:cNvPr id="3075" name="Picture 3" descr="C:\Users\jeremi\Pictures\Scherbius-1928-patent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15816"/>
            <a:ext cx="3575064" cy="5642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działała Enigma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20"/>
          </a:xfrm>
        </p:spPr>
        <p:txBody>
          <a:bodyPr/>
          <a:lstStyle/>
          <a:p>
            <a:r>
              <a:rPr lang="pl-PL" dirty="0" smtClean="0"/>
              <a:t>Podstawowym elementem enigmy były obracające się walce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24579" name="Picture 3" descr="C:\Users\jeremi\Pictures\4enigma_credit_bob_lo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7210"/>
            <a:ext cx="9144000" cy="3680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działała Enigma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2982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Pojedynczy rotor zawierał informacje o odwzorowaniu liter</a:t>
            </a:r>
            <a:endParaRPr lang="pl-PL" dirty="0"/>
          </a:p>
        </p:txBody>
      </p:sp>
      <p:pic>
        <p:nvPicPr>
          <p:cNvPr id="25602" name="Picture 2" descr="C:\Users\jeremi\Pictures\Enigma-rotor-pin-contac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164"/>
            <a:ext cx="3968744" cy="4143836"/>
          </a:xfrm>
          <a:prstGeom prst="rect">
            <a:avLst/>
          </a:prstGeom>
          <a:noFill/>
        </p:spPr>
      </p:pic>
      <p:pic>
        <p:nvPicPr>
          <p:cNvPr id="25603" name="Picture 3" descr="C:\Users\jeremi\Pictures\explod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14620"/>
            <a:ext cx="4257724" cy="3976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działała Enigma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Najpierw wybierano 3 rotory ze zbioru 5 dostępnych. </a:t>
            </a:r>
          </a:p>
          <a:p>
            <a:pPr lvl="1"/>
            <a:r>
              <a:rPr lang="pl-PL" dirty="0" smtClean="0"/>
              <a:t>Czyli:</a:t>
            </a:r>
          </a:p>
          <a:p>
            <a:r>
              <a:rPr lang="pl-PL" dirty="0" smtClean="0"/>
              <a:t>Następnie układano 3 rotory w wybranej kolejności.</a:t>
            </a:r>
          </a:p>
          <a:p>
            <a:pPr lvl="1"/>
            <a:r>
              <a:rPr lang="pl-PL" dirty="0" smtClean="0"/>
              <a:t>Czyli: 3!=6</a:t>
            </a:r>
          </a:p>
          <a:p>
            <a:r>
              <a:rPr lang="pl-PL" dirty="0" smtClean="0"/>
              <a:t>Wszystkich takich możliwości było:</a:t>
            </a:r>
          </a:p>
          <a:p>
            <a:pPr lvl="1">
              <a:buNone/>
            </a:pPr>
            <a:r>
              <a:rPr lang="pl-PL" dirty="0" smtClean="0"/>
              <a:t>				6 ∙ 10 = 60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571743"/>
            <a:ext cx="3571900" cy="737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działała Enigma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Każdy rotor reprezentował 26 znaków alfabetu i 26 połączeń par liter</a:t>
            </a:r>
          </a:p>
          <a:p>
            <a:pPr lvl="1"/>
            <a:r>
              <a:rPr lang="pl-PL" dirty="0" smtClean="0"/>
              <a:t>Czyli:</a:t>
            </a:r>
            <a:br>
              <a:rPr lang="pl-PL" dirty="0" smtClean="0"/>
            </a:br>
            <a:r>
              <a:rPr lang="pl-PL" dirty="0" smtClean="0"/>
              <a:t>26 x 26 = 676 mozliwych kombinacji</a:t>
            </a:r>
          </a:p>
          <a:p>
            <a:r>
              <a:rPr lang="pl-PL" dirty="0" smtClean="0"/>
              <a:t>Stosowano najcześciej 3 rotory jednocześnie</a:t>
            </a:r>
          </a:p>
          <a:p>
            <a:pPr lvl="1"/>
            <a:r>
              <a:rPr lang="pl-PL" dirty="0" smtClean="0"/>
              <a:t>Czyli:</a:t>
            </a:r>
            <a:br>
              <a:rPr lang="pl-PL" dirty="0" smtClean="0"/>
            </a:br>
            <a:r>
              <a:rPr lang="pl-PL" dirty="0" smtClean="0"/>
              <a:t>26 x 26 x 26 = 17576 kombinacji</a:t>
            </a:r>
          </a:p>
          <a:p>
            <a:endParaRPr lang="pl-PL" dirty="0"/>
          </a:p>
        </p:txBody>
      </p:sp>
      <p:pic>
        <p:nvPicPr>
          <p:cNvPr id="31746" name="Picture 2" descr="http://www.cryptomuseum.com/crypto/enigma/img/300604/026/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7858" y="4832744"/>
            <a:ext cx="3026142" cy="2025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działała Enigma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Łącznica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27652" name="Picture 4" descr="http://www.cryptomuseum.com/crypto/enigma/i/img/300002/047/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881" y="1214422"/>
            <a:ext cx="8244842" cy="5485962"/>
          </a:xfrm>
          <a:prstGeom prst="rect">
            <a:avLst/>
          </a:prstGeom>
          <a:noFill/>
        </p:spPr>
      </p:pic>
      <p:pic>
        <p:nvPicPr>
          <p:cNvPr id="6" name="Picture 4" descr="http://www.cryptomuseum.com/crypto/enigma/i/img/300002/047/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72038"/>
            <a:ext cx="8614526" cy="548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działała Enigma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Nastepnie łączono parami litery łącznicy</a:t>
            </a:r>
          </a:p>
          <a:p>
            <a:r>
              <a:rPr lang="pl-PL" dirty="0" smtClean="0"/>
              <a:t>Czyli:</a:t>
            </a:r>
            <a:br>
              <a:rPr lang="pl-PL" dirty="0" smtClean="0"/>
            </a:b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7 par daje 1,305,093,290,000 kombinacji</a:t>
            </a:r>
            <a:br>
              <a:rPr lang="pl-PL" dirty="0" smtClean="0"/>
            </a:br>
            <a:r>
              <a:rPr lang="pl-PL" dirty="0" smtClean="0"/>
              <a:t>8 par daje 10,767,019,640,000 </a:t>
            </a:r>
            <a:br>
              <a:rPr lang="pl-PL" dirty="0" smtClean="0"/>
            </a:br>
            <a:r>
              <a:rPr lang="pl-PL" dirty="0" smtClean="0"/>
              <a:t>9 par daje 53,835,098,190,000 </a:t>
            </a:r>
            <a:br>
              <a:rPr lang="pl-PL" dirty="0" smtClean="0"/>
            </a:br>
            <a:r>
              <a:rPr lang="pl-PL" b="1" dirty="0" smtClean="0"/>
              <a:t>10 par daje</a:t>
            </a:r>
            <a:r>
              <a:rPr lang="pl-PL" dirty="0" smtClean="0"/>
              <a:t> </a:t>
            </a:r>
            <a:r>
              <a:rPr lang="pl-PL" b="1" dirty="0" smtClean="0"/>
              <a:t>150,738,274,900,000</a:t>
            </a:r>
            <a:endParaRPr lang="pl-PL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204864"/>
            <a:ext cx="3730621" cy="11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działała Enigma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Wszystkich kombinacji jakie mogła wygenererować Enigma było</a:t>
            </a:r>
            <a:r>
              <a:rPr lang="pl-PL" dirty="0" smtClean="0"/>
              <a:t>: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Czyli:</a:t>
            </a:r>
          </a:p>
          <a:p>
            <a:pPr lvl="1"/>
            <a:r>
              <a:rPr lang="pl-PL" b="1" dirty="0" smtClean="0"/>
              <a:t>10745868732725061936000~ 1.07x10</a:t>
            </a:r>
            <a:r>
              <a:rPr lang="pl-PL" b="1" baseline="30000" dirty="0" smtClean="0"/>
              <a:t>23</a:t>
            </a:r>
            <a:endParaRPr lang="pl-PL" baseline="30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59" y="2996952"/>
            <a:ext cx="7550039" cy="648072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działała Enigma</a:t>
            </a:r>
            <a:endParaRPr lang="pl-PL" dirty="0"/>
          </a:p>
        </p:txBody>
      </p:sp>
      <p:pic>
        <p:nvPicPr>
          <p:cNvPr id="33794" name="Picture 2" descr="Path of a a single letter through an Enigma mach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50976"/>
            <a:ext cx="8110536" cy="5407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Procedury szyfrowania Enigmą</a:t>
            </a:r>
            <a:endParaRPr lang="pl-PL" dirty="0"/>
          </a:p>
        </p:txBody>
      </p:sp>
      <p:pic>
        <p:nvPicPr>
          <p:cNvPr id="1026" name="Picture 2" descr="519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90576"/>
            <a:ext cx="8064896" cy="5367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 szyfrowaniu słów kilka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Język, którym się posługujemy jest środkiem komunikacji. </a:t>
            </a:r>
          </a:p>
          <a:p>
            <a:r>
              <a:rPr lang="pl-PL" dirty="0" smtClean="0"/>
              <a:t>Chcąc „komuś” „coś” „powiedzieć” definiujemy jednocześnie trzy koniczne elementy komunikacji. </a:t>
            </a:r>
          </a:p>
          <a:p>
            <a:pPr lvl="2"/>
            <a:r>
              <a:rPr lang="pl-PL" b="1" dirty="0" smtClean="0"/>
              <a:t>Ktoś </a:t>
            </a:r>
            <a:r>
              <a:rPr lang="pl-PL" dirty="0" smtClean="0"/>
              <a:t>jest odbiorcą komunikatu</a:t>
            </a:r>
          </a:p>
          <a:p>
            <a:pPr lvl="2"/>
            <a:r>
              <a:rPr lang="pl-PL" b="1" dirty="0" smtClean="0"/>
              <a:t>Coś</a:t>
            </a:r>
            <a:r>
              <a:rPr lang="pl-PL" b="0" dirty="0" smtClean="0"/>
              <a:t> jest treścią komunikatu</a:t>
            </a:r>
            <a:endParaRPr lang="pl-PL" dirty="0" smtClean="0"/>
          </a:p>
          <a:p>
            <a:pPr lvl="2"/>
            <a:r>
              <a:rPr lang="pl-PL" b="1" dirty="0" smtClean="0"/>
              <a:t>Powiedzieć</a:t>
            </a:r>
            <a:r>
              <a:rPr lang="pl-PL" b="0" dirty="0" smtClean="0"/>
              <a:t> jest kanałem komunikacyjnym (fale dźwiękowe w powietrzu).</a:t>
            </a:r>
            <a:endParaRPr lang="pl-PL" dirty="0" smtClean="0"/>
          </a:p>
          <a:p>
            <a:r>
              <a:rPr lang="pl-PL" dirty="0" smtClean="0"/>
              <a:t>Domyślni </a:t>
            </a:r>
            <a:r>
              <a:rPr lang="pl-PL" b="1" dirty="0" smtClean="0"/>
              <a:t>My </a:t>
            </a:r>
            <a:r>
              <a:rPr lang="pl-PL" dirty="0" smtClean="0"/>
              <a:t>jesteśmy nadawcami kominikatu</a:t>
            </a: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 Enigmę nie ma mocnych !</a:t>
            </a:r>
            <a:endParaRPr lang="pl-PL" dirty="0"/>
          </a:p>
        </p:txBody>
      </p:sp>
      <p:pic>
        <p:nvPicPr>
          <p:cNvPr id="32772" name="Picture 4" descr="http://enigma.umww.pl/uploads/images/naukowcy-duze/ciezki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00808"/>
            <a:ext cx="2381250" cy="3619500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5076056" y="5373216"/>
            <a:ext cx="3060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Maksymilian </a:t>
            </a:r>
            <a:r>
              <a:rPr lang="pl-PL" dirty="0" smtClean="0"/>
              <a:t>Ciężki 1898-1951</a:t>
            </a:r>
            <a:endParaRPr lang="pl-PL" dirty="0"/>
          </a:p>
        </p:txBody>
      </p:sp>
      <p:pic>
        <p:nvPicPr>
          <p:cNvPr id="32774" name="Picture 6" descr="http://histmag.org/grafika/biografie_20lecia/Langer_min_200x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16832"/>
            <a:ext cx="1905000" cy="3105150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683568" y="5085184"/>
            <a:ext cx="2729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Gwido Langer (1894-1948) </a:t>
            </a:r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 Enigmę nie ma mocnych !</a:t>
            </a:r>
            <a:endParaRPr lang="pl-PL" dirty="0"/>
          </a:p>
        </p:txBody>
      </p:sp>
      <p:pic>
        <p:nvPicPr>
          <p:cNvPr id="4" name="Picture 2" descr="Marian Rejew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2239888" cy="3389304"/>
          </a:xfrm>
          <a:prstGeom prst="rect">
            <a:avLst/>
          </a:prstGeom>
          <a:noFill/>
        </p:spPr>
      </p:pic>
      <p:pic>
        <p:nvPicPr>
          <p:cNvPr id="34818" name="Picture 2" descr="http://upload.wikimedia.org/wikipedia/commons/thumb/6/6c/Jerzy_Rozycki.jpg/150px-Jerzy_Rozyc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204864"/>
            <a:ext cx="2232248" cy="2991212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3419872" y="5229200"/>
            <a:ext cx="1384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Jerzy Różycki</a:t>
            </a:r>
            <a:endParaRPr lang="pl-PL" dirty="0"/>
          </a:p>
        </p:txBody>
      </p:sp>
      <p:pic>
        <p:nvPicPr>
          <p:cNvPr id="34820" name="Picture 4" descr="Henryk Zygals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132856"/>
            <a:ext cx="2448272" cy="3092556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6156176" y="5229200"/>
            <a:ext cx="1671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Henryk Zygalski</a:t>
            </a:r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 jednak 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3816821"/>
            <a:ext cx="8229600" cy="3041179"/>
          </a:xfrm>
        </p:spPr>
        <p:txBody>
          <a:bodyPr/>
          <a:lstStyle/>
          <a:p>
            <a:r>
              <a:rPr lang="pl-PL" dirty="0" smtClean="0"/>
              <a:t>metoda kart </a:t>
            </a:r>
            <a:r>
              <a:rPr lang="pl-PL" dirty="0" smtClean="0"/>
              <a:t>charakterystyk</a:t>
            </a:r>
          </a:p>
          <a:p>
            <a:pPr lvl="1"/>
            <a:r>
              <a:rPr lang="pl-PL" dirty="0" smtClean="0"/>
              <a:t>Ta sama litera zaszyfrowanego klucza może wystąpić:</a:t>
            </a:r>
          </a:p>
          <a:p>
            <a:pPr lvl="2"/>
            <a:r>
              <a:rPr lang="pl-PL" dirty="0" smtClean="0"/>
              <a:t>na pierwszej i czwartej pozycji,</a:t>
            </a:r>
          </a:p>
          <a:p>
            <a:pPr lvl="2"/>
            <a:r>
              <a:rPr lang="pl-PL" dirty="0" smtClean="0"/>
              <a:t>na drugiej i piątej,</a:t>
            </a:r>
          </a:p>
          <a:p>
            <a:pPr lvl="2"/>
            <a:r>
              <a:rPr lang="pl-PL" dirty="0" smtClean="0"/>
              <a:t>na trzeciej i szóstej</a:t>
            </a:r>
            <a:r>
              <a:rPr lang="pl-PL" dirty="0" smtClean="0"/>
              <a:t>.</a:t>
            </a:r>
            <a:endParaRPr lang="pl-PL" dirty="0" smtClean="0"/>
          </a:p>
        </p:txBody>
      </p:sp>
      <p:pic>
        <p:nvPicPr>
          <p:cNvPr id="6" name="Picture 2" descr="Marian Rejew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1859185" cy="2813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 jednak !</a:t>
            </a:r>
            <a:endParaRPr lang="pl-PL" dirty="0"/>
          </a:p>
        </p:txBody>
      </p:sp>
      <p:pic>
        <p:nvPicPr>
          <p:cNvPr id="4" name="Picture 4" descr="Henryk Zygal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2052227" cy="2592288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51520" y="3717032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Henryk Zygalski</a:t>
            </a:r>
            <a:endParaRPr lang="pl-PL" dirty="0"/>
          </a:p>
        </p:txBody>
      </p:sp>
      <p:pic>
        <p:nvPicPr>
          <p:cNvPr id="35842" name="Picture 2" descr="http://upload.wikimedia.org/wikipedia/commons/0/00/P%C5%82achta_Zygalskiego_-_decrypting_Enig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823" y="1270261"/>
            <a:ext cx="3654177" cy="5587739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0" y="5013176"/>
            <a:ext cx="55897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Płachta Zygalskiego stała się pierwszym nośnikiem danych</a:t>
            </a:r>
          </a:p>
          <a:p>
            <a:endParaRPr lang="pl-PL" dirty="0" smtClean="0"/>
          </a:p>
          <a:p>
            <a:r>
              <a:rPr lang="pl-PL" dirty="0" smtClean="0"/>
              <a:t>Dzięki zapisaniu na niej charakterystycznych</a:t>
            </a:r>
          </a:p>
          <a:p>
            <a:r>
              <a:rPr lang="pl-PL" dirty="0" smtClean="0"/>
              <a:t>powiązań znaków  wyeliminowano pomyłki wynikające</a:t>
            </a:r>
          </a:p>
          <a:p>
            <a:r>
              <a:rPr lang="pl-PL" dirty="0" smtClean="0"/>
              <a:t>z</a:t>
            </a:r>
            <a:r>
              <a:rPr lang="pl-PL" dirty="0" smtClean="0"/>
              <a:t> ręcznego wyznaczania powiązań</a:t>
            </a:r>
            <a:endParaRPr lang="pl-P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 jednak 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Pierwsze szyfrogramy Enigmy zostały złamane w 1932r. </a:t>
            </a:r>
            <a:endParaRPr lang="pl-PL" dirty="0" smtClean="0"/>
          </a:p>
          <a:p>
            <a:r>
              <a:rPr lang="pl-PL" dirty="0" smtClean="0"/>
              <a:t>Od roku 1936r. kiedy to zmieniono procedury szyfrowania mogliśmy przeczytać tylko część komunikatów</a:t>
            </a:r>
          </a:p>
          <a:p>
            <a:r>
              <a:rPr lang="pl-PL" dirty="0" smtClean="0"/>
              <a:t>W 1939r. </a:t>
            </a:r>
            <a:r>
              <a:rPr lang="pl-PL" dirty="0" smtClean="0"/>
              <a:t>m</a:t>
            </a:r>
            <a:r>
              <a:rPr lang="pl-PL" dirty="0" smtClean="0"/>
              <a:t>etody łamania szyfru Enigmy oraz teoria jej działania zostały przekazane Aliantom.</a:t>
            </a:r>
            <a:endParaRPr lang="pl-P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Najważniejsze osiągnięcia polskich kryptologów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 raz pierwszy stworzono skuteczny model matematyczny urządzenia szyfrującego pozwalający na odtworzenie jego działania.</a:t>
            </a:r>
          </a:p>
          <a:p>
            <a:r>
              <a:rPr lang="pl-PL" dirty="0" smtClean="0"/>
              <a:t>Zastosowanie teorii grup permutacji do reprezentowania ustawień maszyny.</a:t>
            </a:r>
            <a:endParaRPr lang="pl-P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Dalszy rozwój maszyn szyfrujących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Rosyjska maszyna szyfrująca </a:t>
            </a:r>
            <a:br>
              <a:rPr lang="pl-PL" dirty="0" smtClean="0"/>
            </a:br>
            <a:r>
              <a:rPr lang="pl-PL" dirty="0" smtClean="0"/>
              <a:t>„</a:t>
            </a:r>
            <a:r>
              <a:rPr lang="pl-PL" dirty="0" err="1" smtClean="0"/>
              <a:t>Filaka</a:t>
            </a:r>
            <a:r>
              <a:rPr lang="pl-PL" dirty="0" smtClean="0"/>
              <a:t>” M-125-3 była używana do …</a:t>
            </a:r>
            <a:endParaRPr lang="pl-PL" dirty="0"/>
          </a:p>
        </p:txBody>
      </p:sp>
      <p:pic>
        <p:nvPicPr>
          <p:cNvPr id="37892" name="Picture 4" descr="http://www.cryptomuseum.com/crypto/fialka/m125_3/img/300365/135/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5933" y="2636912"/>
            <a:ext cx="6338067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Dalszy rozwój maszyn szyfrujących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Maszyna KL-7 (ADONIS, POLLUX) </a:t>
            </a:r>
            <a:br>
              <a:rPr lang="pl-PL" dirty="0" smtClean="0"/>
            </a:br>
            <a:r>
              <a:rPr lang="pl-PL" dirty="0" smtClean="0"/>
              <a:t>była używana przez NATO do 1983r.</a:t>
            </a:r>
            <a:endParaRPr lang="pl-PL" dirty="0"/>
          </a:p>
        </p:txBody>
      </p:sp>
      <p:pic>
        <p:nvPicPr>
          <p:cNvPr id="40962" name="Picture 2" descr="http://www.cryptomuseum.com/crypto/usa/kl7/img/301096/024/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3715" y="2695374"/>
            <a:ext cx="6250285" cy="4162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Szyfry klasyczne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Pierwotnie stosowano szyfry podstwieniowe</a:t>
            </a:r>
          </a:p>
          <a:p>
            <a:pPr lvl="1"/>
            <a:r>
              <a:rPr lang="pl-PL" dirty="0" smtClean="0"/>
              <a:t>Jednemu znakowi alfabetu odpowiadał inny znak</a:t>
            </a:r>
          </a:p>
          <a:p>
            <a:r>
              <a:rPr lang="pl-PL" dirty="0" smtClean="0"/>
              <a:t>Przykładem jest szyfr harcerski</a:t>
            </a:r>
          </a:p>
          <a:p>
            <a:pPr algn="ctr">
              <a:buNone/>
            </a:pPr>
            <a:r>
              <a:rPr lang="pl-PL" b="0" dirty="0" smtClean="0"/>
              <a:t>GA-DE-RY-PO-LU-KI</a:t>
            </a:r>
          </a:p>
          <a:p>
            <a:r>
              <a:rPr lang="pl-PL" dirty="0" smtClean="0"/>
              <a:t>Zamieniamy parami litery komunikatu zgodnie z podanym kluczem</a:t>
            </a:r>
            <a:endParaRPr lang="pl-PL" dirty="0"/>
          </a:p>
          <a:p>
            <a:pPr>
              <a:buNone/>
            </a:pPr>
            <a:endParaRPr lang="pl-PL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Szyfry klasyczne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Zdanie:</a:t>
            </a:r>
          </a:p>
          <a:p>
            <a:pPr lvl="1">
              <a:buNone/>
            </a:pPr>
            <a:r>
              <a:rPr lang="pl-PL" dirty="0" smtClean="0"/>
              <a:t>„</a:t>
            </a:r>
            <a:r>
              <a:rPr lang="pl-PL" b="0" dirty="0" smtClean="0"/>
              <a:t>Ala ma kota”</a:t>
            </a:r>
            <a:br>
              <a:rPr lang="pl-PL" b="0" dirty="0" smtClean="0"/>
            </a:br>
            <a:endParaRPr lang="pl-PL" b="0" dirty="0" smtClean="0"/>
          </a:p>
          <a:p>
            <a:r>
              <a:rPr lang="pl-PL" dirty="0" smtClean="0"/>
              <a:t>Przekształca się w szyfrogram:</a:t>
            </a:r>
          </a:p>
          <a:p>
            <a:pPr lvl="1">
              <a:buNone/>
            </a:pPr>
            <a:r>
              <a:rPr lang="pl-PL" dirty="0" smtClean="0"/>
              <a:t>„</a:t>
            </a:r>
            <a:r>
              <a:rPr lang="pl-PL" b="0" dirty="0" err="1" smtClean="0"/>
              <a:t>Gug</a:t>
            </a:r>
            <a:r>
              <a:rPr lang="pl-PL" b="0" dirty="0" smtClean="0"/>
              <a:t> </a:t>
            </a:r>
            <a:r>
              <a:rPr lang="pl-PL" b="0" dirty="0" smtClean="0"/>
              <a:t>mg iptg”</a:t>
            </a:r>
            <a:endParaRPr lang="pl-PL" dirty="0" smtClean="0"/>
          </a:p>
          <a:p>
            <a:pPr lvl="1"/>
            <a:endParaRPr lang="pl-PL" dirty="0" smtClean="0"/>
          </a:p>
          <a:p>
            <a:pPr lvl="1"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Szyfry klasyczne</a:t>
            </a:r>
            <a:br>
              <a:rPr lang="pl-PL" dirty="0" smtClean="0"/>
            </a:br>
            <a:r>
              <a:rPr lang="pl-PL" dirty="0" smtClean="0"/>
              <a:t>szyfr podstawieniowy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20"/>
          </a:xfrm>
        </p:spPr>
        <p:txBody>
          <a:bodyPr/>
          <a:lstStyle/>
          <a:p>
            <a:r>
              <a:rPr lang="pl-PL" dirty="0" smtClean="0"/>
              <a:t>Zamiast znaków alfabetycznych możemy użyć symboli graficznych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85852" y="2786058"/>
            <a:ext cx="6154748" cy="387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Szyfry klasyczne</a:t>
            </a:r>
            <a:br>
              <a:rPr lang="pl-PL" dirty="0" smtClean="0"/>
            </a:br>
            <a:r>
              <a:rPr lang="pl-PL" b="0" dirty="0" smtClean="0"/>
              <a:t> Tańczące sylwetki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pl-PL" b="0" dirty="0" smtClean="0"/>
              <a:t>Podobny szyfr pojawia się kartach powieści Arthura Conan Doyle'a pod tytułem</a:t>
            </a:r>
            <a:br>
              <a:rPr lang="pl-PL" b="0" dirty="0" smtClean="0"/>
            </a:br>
            <a:r>
              <a:rPr lang="pl-PL" b="0" dirty="0" smtClean="0"/>
              <a:t> „Tańczące sylwetki”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64075" y="3990976"/>
            <a:ext cx="7939600" cy="100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Szyfry klasyczne</a:t>
            </a:r>
            <a:br>
              <a:rPr lang="pl-PL" dirty="0" smtClean="0"/>
            </a:br>
            <a:r>
              <a:rPr lang="pl-PL" b="0" dirty="0" smtClean="0"/>
              <a:t> szyfr Ottendorfa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0" dirty="0" smtClean="0"/>
              <a:t>Innym przykładem szyfru z którym zmagał się wspaniały Scherlock Holmes w opowiadaniu „Dolina trwogi” jest szyfr Ottendorfa. Czyli szyfr książkowy. Kluczem kodującym i dekodującym jest wybrana książka, z której korzystamy w następujący sposób:</a:t>
            </a:r>
            <a:endParaRPr lang="pl-PL" dirty="0" smtClean="0"/>
          </a:p>
          <a:p>
            <a:r>
              <a:rPr lang="pl-PL" sz="2800" b="1" dirty="0" smtClean="0"/>
              <a:t>12</a:t>
            </a:r>
            <a:r>
              <a:rPr lang="pl-PL" sz="2800" dirty="0" smtClean="0"/>
              <a:t> - 1 - 8 - 3 pierwsza liczba oznacza numer strony, jeżeli jest więcej stron w tekście. </a:t>
            </a:r>
          </a:p>
          <a:p>
            <a:r>
              <a:rPr lang="pl-PL" sz="2800" dirty="0" smtClean="0"/>
              <a:t>12 - </a:t>
            </a:r>
            <a:r>
              <a:rPr lang="pl-PL" sz="2800" b="1" dirty="0" smtClean="0"/>
              <a:t>1</a:t>
            </a:r>
            <a:r>
              <a:rPr lang="pl-PL" sz="2800" dirty="0" smtClean="0"/>
              <a:t> - 8 - 3 druga liczba oznacza numer linijki na stronie.</a:t>
            </a:r>
          </a:p>
          <a:p>
            <a:r>
              <a:rPr lang="pl-PL" sz="2800" dirty="0" smtClean="0"/>
              <a:t>12 - 1 - </a:t>
            </a:r>
            <a:r>
              <a:rPr lang="pl-PL" sz="2800" b="1" dirty="0" smtClean="0"/>
              <a:t>8</a:t>
            </a:r>
            <a:r>
              <a:rPr lang="pl-PL" sz="2800" dirty="0" smtClean="0"/>
              <a:t> - 3 trzecia liczba oznacza wyraz w danej linijce. </a:t>
            </a:r>
          </a:p>
          <a:p>
            <a:r>
              <a:rPr lang="pl-PL" sz="2800" dirty="0" smtClean="0"/>
              <a:t>12 - 1 - 8 - </a:t>
            </a:r>
            <a:r>
              <a:rPr lang="pl-PL" sz="2800" b="1" dirty="0" smtClean="0"/>
              <a:t>3</a:t>
            </a:r>
            <a:r>
              <a:rPr lang="pl-PL" sz="2800" dirty="0" smtClean="0"/>
              <a:t> czwarta liczba oznacza nr litery w wyrazie </a:t>
            </a:r>
            <a:endParaRPr lang="pl-PL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ZADANIE!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Proszę odszyfrować tekst:</a:t>
            </a:r>
            <a:br>
              <a:rPr lang="pl-PL" dirty="0" smtClean="0"/>
            </a:br>
            <a:endParaRPr lang="pl-PL" dirty="0" smtClean="0"/>
          </a:p>
          <a:p>
            <a:pPr lvl="1" algn="ctr">
              <a:buNone/>
            </a:pPr>
            <a:r>
              <a:rPr lang="pl-PL" sz="3200" dirty="0" smtClean="0"/>
              <a:t>„</a:t>
            </a:r>
            <a:r>
              <a:rPr lang="pl-PL" sz="3200" b="0" dirty="0" smtClean="0"/>
              <a:t>NEA ZMPYMSZM!”</a:t>
            </a:r>
            <a:r>
              <a:rPr lang="pl-PL" b="0" dirty="0" smtClean="0"/>
              <a:t/>
            </a:r>
            <a:br>
              <a:rPr lang="pl-PL" b="0" dirty="0" smtClean="0"/>
            </a:br>
            <a:endParaRPr lang="pl-PL" b="0" dirty="0" smtClean="0"/>
          </a:p>
          <a:p>
            <a:r>
              <a:rPr lang="pl-PL" sz="2400" dirty="0" smtClean="0"/>
              <a:t>Podpowiedź </a:t>
            </a:r>
            <a:r>
              <a:rPr lang="pl-PL" sz="2400" dirty="0" smtClean="0"/>
              <a:t>pierwsza</a:t>
            </a:r>
            <a:r>
              <a:rPr lang="pl-PL" sz="2400" dirty="0" smtClean="0"/>
              <a:t>: </a:t>
            </a:r>
            <a:r>
              <a:rPr lang="pl-PL" sz="2400" dirty="0" smtClean="0"/>
              <a:t>najwięcej słów w </a:t>
            </a:r>
            <a:r>
              <a:rPr lang="pl-PL" sz="2400" dirty="0" smtClean="0"/>
              <a:t>języku </a:t>
            </a:r>
            <a:r>
              <a:rPr lang="pl-PL" sz="2400" dirty="0" smtClean="0"/>
              <a:t>polskim kończy sie na „a” </a:t>
            </a:r>
            <a:endParaRPr lang="pl-PL" sz="2400" dirty="0" smtClean="0"/>
          </a:p>
          <a:p>
            <a:r>
              <a:rPr lang="pl-PL" sz="2400" dirty="0" smtClean="0"/>
              <a:t>Podpowiedź druga: najczęsciej występującą samogłoska w języku polskim jest „a”</a:t>
            </a:r>
          </a:p>
          <a:p>
            <a:r>
              <a:rPr lang="pl-PL" sz="2400" dirty="0" smtClean="0"/>
              <a:t>Podpowiedź trzecia: </a:t>
            </a:r>
            <a:r>
              <a:rPr lang="pl-PL" sz="2400" dirty="0" smtClean="0"/>
              <a:t>pierwszy </a:t>
            </a:r>
            <a:r>
              <a:rPr lang="pl-PL" sz="2400" dirty="0" smtClean="0"/>
              <a:t>wyraz to ICM</a:t>
            </a:r>
            <a:endParaRPr lang="pl-PL" sz="24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Wynalezienie Enigmy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Wymgania kominikacji wojskowej w czasie I Wojny Światowej wymusiły zaawansowanie metod ochorony informacji.</a:t>
            </a:r>
          </a:p>
          <a:p>
            <a:r>
              <a:rPr lang="pl-PL" dirty="0" smtClean="0"/>
              <a:t>Pojawiły się pierwsze szyfry polialfabetyczne.</a:t>
            </a:r>
          </a:p>
          <a:p>
            <a:pPr lvl="1"/>
            <a:r>
              <a:rPr lang="pl-PL" dirty="0" smtClean="0"/>
              <a:t>Czyli takie, w których jedna i ta sama litera może zostać zakodowana inną literą za kazdym razem kiedy sie pojawia w tekście.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4068</TotalTime>
  <Words>580</Words>
  <Application>Microsoft Office PowerPoint</Application>
  <PresentationFormat>Pokaz na ekranie (4:3)</PresentationFormat>
  <Paragraphs>105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Office Theme</vt:lpstr>
      <vt:lpstr>Slajd 1</vt:lpstr>
      <vt:lpstr>O szyfrowaniu słów kilka</vt:lpstr>
      <vt:lpstr>Szyfry klasyczne</vt:lpstr>
      <vt:lpstr>Szyfry klasyczne</vt:lpstr>
      <vt:lpstr>Szyfry klasyczne szyfr podstawieniowy</vt:lpstr>
      <vt:lpstr>Szyfry klasyczne  Tańczące sylwetki</vt:lpstr>
      <vt:lpstr>Szyfry klasyczne  szyfr Ottendorfa</vt:lpstr>
      <vt:lpstr>ZADANIE!</vt:lpstr>
      <vt:lpstr>Wynalezienie Enigmy</vt:lpstr>
      <vt:lpstr>Wynalezienie Enigmy</vt:lpstr>
      <vt:lpstr>Jak działała Enigma</vt:lpstr>
      <vt:lpstr>Jak działała Enigma</vt:lpstr>
      <vt:lpstr>Jak działała Enigma</vt:lpstr>
      <vt:lpstr>Jak działała Enigma</vt:lpstr>
      <vt:lpstr>Jak działała Enigma</vt:lpstr>
      <vt:lpstr>Jak działała Enigma</vt:lpstr>
      <vt:lpstr>Jak działała Enigma</vt:lpstr>
      <vt:lpstr>Jak działała Enigma</vt:lpstr>
      <vt:lpstr>Procedury szyfrowania Enigmą</vt:lpstr>
      <vt:lpstr>Na Enigmę nie ma mocnych !</vt:lpstr>
      <vt:lpstr>Na Enigmę nie ma mocnych !</vt:lpstr>
      <vt:lpstr>A jednak !</vt:lpstr>
      <vt:lpstr>A jednak !</vt:lpstr>
      <vt:lpstr>A jednak !</vt:lpstr>
      <vt:lpstr>Najważniejsze osiągnięcia polskich kryptologów</vt:lpstr>
      <vt:lpstr>Dalszy rozwój maszyn szyfrujących</vt:lpstr>
      <vt:lpstr>Dalszy rozwój maszyn szyfrujących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jeremi</dc:creator>
  <cp:lastModifiedBy>jeremi</cp:lastModifiedBy>
  <cp:revision>115</cp:revision>
  <dcterms:created xsi:type="dcterms:W3CDTF">2015-04-05T09:50:10Z</dcterms:created>
  <dcterms:modified xsi:type="dcterms:W3CDTF">2015-04-08T20:39:51Z</dcterms:modified>
</cp:coreProperties>
</file>